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75" r:id="rId3"/>
    <p:sldId id="279" r:id="rId4"/>
    <p:sldId id="273" r:id="rId5"/>
    <p:sldId id="276" r:id="rId6"/>
    <p:sldId id="278" r:id="rId7"/>
    <p:sldId id="271" r:id="rId8"/>
  </p:sldIdLst>
  <p:sldSz cx="9144000" cy="6858000" type="screen4x3"/>
  <p:notesSz cx="6669088" cy="9926638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700"/>
    <a:srgbClr val="16AEA8"/>
    <a:srgbClr val="1FAE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77" autoAdjust="0"/>
  </p:normalViewPr>
  <p:slideViewPr>
    <p:cSldViewPr>
      <p:cViewPr>
        <p:scale>
          <a:sx n="82" d="100"/>
          <a:sy n="82" d="100"/>
        </p:scale>
        <p:origin x="-165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9AD7-1925-43DE-9502-48731A91C66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3F07-57F8-476B-85D8-1E7CEBC440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11446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4340-B9BE-4A89-9371-650ABC1AB73D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D8F0-1775-4039-860D-EB0258E8A8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55299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4D8F0-1775-4039-860D-EB0258E8A83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367-D14F-4BAB-AD9C-1AF92496DA08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B237-F3AE-4421-8659-EB7D268D0718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AC53-ADCC-45BF-B261-D4BBB819F714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1558-F59D-488D-B79B-3A6072A51EF8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B7FE-B321-4C9E-8C50-3FA1B85E3F4E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7563-E25D-437B-86BF-B76D7C8E8C2B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3A3-E4A1-4B16-994D-9AFB0C4CA2E1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24DC-77EF-47BB-81BF-9475DFD3875D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EBEC-EA3C-4064-AFF9-AA308EB8DB9E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506E-47F1-4133-8D42-13B2A44E63A6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767-22F6-4ACD-B139-B0497113EA2C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BA15-76C4-411A-A38A-45CA2AA3ABCD}" type="datetime1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6A57-14DE-4F41-AC65-2F4087AAF3C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virgule.png"/>
          <p:cNvPicPr>
            <a:picLocks noChangeAspect="1"/>
          </p:cNvPicPr>
          <p:nvPr/>
        </p:nvPicPr>
        <p:blipFill>
          <a:blip r:embed="rId3" cstate="print"/>
          <a:srcRect r="32029"/>
          <a:stretch>
            <a:fillRect/>
          </a:stretch>
        </p:blipFill>
        <p:spPr>
          <a:xfrm>
            <a:off x="6516216" y="260648"/>
            <a:ext cx="2627784" cy="1033055"/>
          </a:xfrm>
          <a:prstGeom prst="rect">
            <a:avLst/>
          </a:prstGeom>
        </p:spPr>
      </p:pic>
      <p:pic>
        <p:nvPicPr>
          <p:cNvPr id="6" name="Image 5" descr="orientation_pd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16832"/>
            <a:ext cx="7253315" cy="3096344"/>
          </a:xfrm>
          <a:prstGeom prst="rect">
            <a:avLst/>
          </a:prstGeom>
        </p:spPr>
      </p:pic>
      <p:pic>
        <p:nvPicPr>
          <p:cNvPr id="7" name="Image 6" descr="logo_ser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229200"/>
            <a:ext cx="6588224" cy="1200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rientation_pd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949280"/>
            <a:ext cx="1584176" cy="676264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27584" y="1241376"/>
            <a:ext cx="440432" cy="5616624"/>
          </a:xfrm>
          <a:prstGeom prst="rect">
            <a:avLst/>
          </a:prstGeom>
          <a:solidFill>
            <a:srgbClr val="16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1268760"/>
            <a:ext cx="81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259632" y="1268760"/>
            <a:ext cx="712879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1813" lvl="1" algn="just">
              <a:spcBef>
                <a:spcPct val="20000"/>
              </a:spcBef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336104" y="2636912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Les services à la personne 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331640" y="1600201"/>
            <a:ext cx="735516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http://www.orientation-paysdelaloire.fr/bundles/cariforefmefpdl/images/bandeau_famille/f_famille_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768752" cy="1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7584" y="0"/>
            <a:ext cx="440432" cy="980728"/>
          </a:xfrm>
          <a:prstGeom prst="rect">
            <a:avLst/>
          </a:prstGeom>
          <a:solidFill>
            <a:srgbClr val="16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59632" y="116632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contextes de </a:t>
            </a:r>
            <a:r>
              <a:rPr kumimoji="0" lang="fr-FR" sz="3600" b="0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travail</a:t>
            </a:r>
            <a:endParaRPr kumimoji="0" lang="fr-FR" sz="3600" b="0" i="0" u="none" strike="noStrike" kern="1200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35696" y="5877272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DARES Les Services à la personne en 2014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11781"/>
            <a:ext cx="7128792" cy="4637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7584" y="0"/>
            <a:ext cx="440432" cy="980728"/>
          </a:xfrm>
          <a:prstGeom prst="rect">
            <a:avLst/>
          </a:prstGeom>
          <a:solidFill>
            <a:srgbClr val="16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59632" y="116632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Chiffres-clés en Pays de la Loire</a:t>
            </a:r>
            <a:endParaRPr kumimoji="0" lang="fr-FR" sz="3600" b="0" i="0" u="none" strike="noStrike" kern="1200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77281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Courier New" pitchFamily="49" charset="0"/>
              <a:buChar char="o"/>
            </a:pPr>
            <a:r>
              <a:rPr lang="fr-FR" sz="2400" dirty="0" smtClean="0"/>
              <a:t> Emploi à domicile (emploi direct + mandataire)</a:t>
            </a:r>
          </a:p>
          <a:p>
            <a:pPr lvl="2" fontAlgn="t">
              <a:buFont typeface="Wingdings" pitchFamily="2" charset="2"/>
              <a:buChar char="Ø"/>
            </a:pPr>
            <a:r>
              <a:rPr lang="fr-FR" sz="2400" dirty="0" smtClean="0"/>
              <a:t> 262 000 particuliers employeurs</a:t>
            </a:r>
          </a:p>
          <a:p>
            <a:pPr lvl="2" fontAlgn="t">
              <a:buFont typeface="Wingdings" pitchFamily="2" charset="2"/>
              <a:buChar char="Ø"/>
            </a:pPr>
            <a:r>
              <a:rPr lang="fr-FR" sz="2400" dirty="0" smtClean="0"/>
              <a:t> 95 000 salariés</a:t>
            </a:r>
          </a:p>
          <a:p>
            <a:pPr lvl="2" fontAlgn="t">
              <a:buFont typeface="Wingdings" pitchFamily="2" charset="2"/>
              <a:buChar char="Ø"/>
            </a:pPr>
            <a:r>
              <a:rPr lang="fr-FR" sz="2400" dirty="0" smtClean="0"/>
              <a:t> 23 millions d’heures déclarées</a:t>
            </a:r>
          </a:p>
          <a:p>
            <a:pPr lvl="2" fontAlgn="t">
              <a:buFont typeface="Wingdings" pitchFamily="2" charset="2"/>
              <a:buChar char="Ø"/>
            </a:pPr>
            <a:r>
              <a:rPr lang="fr-FR" sz="2400" dirty="0" smtClean="0"/>
              <a:t> 563 millions d’euros de masse salariale nette</a:t>
            </a:r>
          </a:p>
          <a:p>
            <a:pPr fontAlgn="t"/>
            <a:endParaRPr lang="fr-FR" sz="2400" dirty="0" smtClean="0"/>
          </a:p>
          <a:p>
            <a:pPr fontAlgn="t">
              <a:buFont typeface="Courier New" pitchFamily="49" charset="0"/>
              <a:buChar char="o"/>
            </a:pPr>
            <a:endParaRPr lang="fr-FR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804248" y="63762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8F2C1-7778-4887-A3CF-1AEBDCF1423B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568871"/>
              </p:ext>
            </p:extLst>
          </p:nvPr>
        </p:nvGraphicFramePr>
        <p:xfrm>
          <a:off x="611560" y="1484784"/>
          <a:ext cx="8136905" cy="48965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0126"/>
                <a:gridCol w="3164352"/>
                <a:gridCol w="3842427"/>
              </a:tblGrid>
              <a:tr h="1066189">
                <a:tc>
                  <a:txBody>
                    <a:bodyPr/>
                    <a:lstStyle/>
                    <a:p>
                      <a:pPr marL="457200" indent="26987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Particulier employeur </a:t>
                      </a:r>
                      <a:endParaRPr lang="fr-FR" sz="1200" kern="1200" dirty="0" smtClean="0">
                        <a:effectLst/>
                      </a:endParaRPr>
                    </a:p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effectLst/>
                        </a:rPr>
                        <a:t>(</a:t>
                      </a:r>
                      <a:r>
                        <a:rPr lang="fr-FR" sz="1200" kern="1200" dirty="0">
                          <a:effectLst/>
                        </a:rPr>
                        <a:t>mandataire - Emploi direct)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Prestataire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4806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Assistance auprès de public fragile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K1302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Assistant de vie dépendance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Assistant de vie aux familles - auxiliaire de vie sociale Employé à domicile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65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Assistance auprès de publics fragiles pour les gestes de la vie quotidienne(préparation et aide à la prise des repas, entretien du cadre de vie, aide à la toilette, à l’habillage, à la mobilité…)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96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Garde d’enfant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K1303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Intervenant garde </a:t>
                      </a:r>
                      <a:r>
                        <a:rPr lang="fr-FR" sz="1200" kern="1200" dirty="0" smtClean="0">
                          <a:effectLst/>
                        </a:rPr>
                        <a:t>d’enfants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effectLst/>
                        </a:rPr>
                        <a:t>Assistant </a:t>
                      </a:r>
                      <a:r>
                        <a:rPr lang="fr-FR" sz="1200" kern="1200" dirty="0">
                          <a:effectLst/>
                        </a:rPr>
                        <a:t>maternel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638" indent="-20638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Intervenant garde d’enfants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69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0955" indent="26987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Garde d’enfants à domicile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309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Entretien du domicile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K1304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Employé familial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Agent à domicile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67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Entretien du cadre de vie pour des personnes non fragiles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59632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activités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à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enjeux</a:t>
            </a:r>
          </a:p>
          <a:p>
            <a:r>
              <a:rPr lang="fr-FR" sz="2400" dirty="0" smtClean="0">
                <a:latin typeface="Arial" pitchFamily="34" charset="0"/>
                <a:ea typeface="+mj-ea"/>
                <a:cs typeface="Arial" pitchFamily="34" charset="0"/>
              </a:rPr>
              <a:t>Des intitulés de métier en fonction du type d’employeur  </a:t>
            </a:r>
            <a:r>
              <a:rPr lang="fr-FR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fr-FR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0"/>
            <a:ext cx="440432" cy="980728"/>
          </a:xfrm>
          <a:prstGeom prst="rect">
            <a:avLst/>
          </a:prstGeom>
          <a:solidFill>
            <a:srgbClr val="16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665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7584" y="0"/>
            <a:ext cx="440432" cy="980728"/>
          </a:xfrm>
          <a:prstGeom prst="rect">
            <a:avLst/>
          </a:prstGeom>
          <a:solidFill>
            <a:srgbClr val="16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59632" y="116632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Les certifications de niveau 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 </a:t>
            </a:r>
            <a:r>
              <a:rPr kumimoji="0" lang="fr-FR" sz="3600" b="0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Pays de la Loire</a:t>
            </a:r>
            <a:endParaRPr kumimoji="0" lang="fr-FR" sz="3600" b="0" i="0" u="none" strike="noStrike" kern="1200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1560" y="1556792"/>
          <a:ext cx="7920880" cy="42646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368152"/>
                <a:gridCol w="1224136"/>
                <a:gridCol w="1152128"/>
                <a:gridCol w="1296144"/>
                <a:gridCol w="1368152"/>
              </a:tblGrid>
              <a:tr h="720522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Ministère de l’Education nationale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Ministère</a:t>
                      </a:r>
                      <a:r>
                        <a:rPr lang="fr-FR" sz="1200" baseline="0" dirty="0" smtClean="0"/>
                        <a:t> de l’Agriculture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Ministère des affaires sociales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Ministère du Travail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IPERIA</a:t>
                      </a:r>
                    </a:p>
                    <a:p>
                      <a:r>
                        <a:rPr lang="fr-FR" sz="1200" dirty="0" smtClean="0"/>
                        <a:t>L’Institut</a:t>
                      </a:r>
                      <a:endParaRPr lang="fr-FR" sz="1200" dirty="0"/>
                    </a:p>
                  </a:txBody>
                  <a:tcPr/>
                </a:tc>
              </a:tr>
              <a:tr h="1953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Assistance auprès de public fragile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K1302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BEP Carrières sanitaires et sociales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CAP Assistant</a:t>
                      </a:r>
                      <a:r>
                        <a:rPr lang="fr-FR" sz="1200" baseline="0" dirty="0" smtClean="0"/>
                        <a:t> technique en milieux familial et collectif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Mention complémentaire Aide à Domicile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CAPA Services en milieu rural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DE Accompagnement Educatif et Social</a:t>
                      </a:r>
                      <a:r>
                        <a:rPr lang="fr-FR" sz="1200" baseline="0" dirty="0" smtClean="0"/>
                        <a:t> (ex DE Auxiliaire Vie Sociale et DE Aide </a:t>
                      </a:r>
                      <a:r>
                        <a:rPr lang="fr-FR" sz="1200" baseline="0" dirty="0" err="1" smtClean="0"/>
                        <a:t>Médico</a:t>
                      </a:r>
                      <a:r>
                        <a:rPr lang="fr-FR" sz="1200" baseline="0" dirty="0" smtClean="0"/>
                        <a:t> Psychologique)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TP Assistante de vie aux Familles 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CQP Assistant(e) de vie dépendance</a:t>
                      </a:r>
                    </a:p>
                  </a:txBody>
                  <a:tcPr/>
                </a:tc>
              </a:tr>
              <a:tr h="720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Garde d’enfant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K1303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CAP Petite Enfance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CQP Assistant maternel / garde d’enfant</a:t>
                      </a:r>
                      <a:endParaRPr lang="fr-FR" sz="1200" dirty="0"/>
                    </a:p>
                  </a:txBody>
                  <a:tcPr/>
                </a:tc>
              </a:tr>
              <a:tr h="720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Entretien du domicile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K1304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TP Agent de propreté et d’hygiène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CQP Employé familial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ariforef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1FAEA8"/>
      </a:accent1>
      <a:accent2>
        <a:srgbClr val="E00048"/>
      </a:accent2>
      <a:accent3>
        <a:srgbClr val="D5D51B"/>
      </a:accent3>
      <a:accent4>
        <a:srgbClr val="8064A2"/>
      </a:accent4>
      <a:accent5>
        <a:srgbClr val="1F497D"/>
      </a:accent5>
      <a:accent6>
        <a:srgbClr val="EF884B"/>
      </a:accent6>
      <a:hlink>
        <a:srgbClr val="0000FF"/>
      </a:hlink>
      <a:folHlink>
        <a:srgbClr val="6565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293</Words>
  <Application>Microsoft Office PowerPoint</Application>
  <PresentationFormat>Affichage à l'écran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Courier New</vt:lpstr>
      <vt:lpstr>Wingdings</vt:lpstr>
      <vt:lpstr>Calibri</vt:lpstr>
      <vt:lpstr>Times New Roman</vt:lpstr>
      <vt:lpstr>Thème Office</vt:lpstr>
      <vt:lpstr>Conception personnalisée</vt:lpstr>
      <vt:lpstr>Diapositive 1</vt:lpstr>
      <vt:lpstr>Les services à la personne </vt:lpstr>
      <vt:lpstr>Diapositive 3</vt:lpstr>
      <vt:lpstr>Diapositive 4</vt:lpstr>
      <vt:lpstr>Diapositive 5</vt:lpstr>
      <vt:lpstr>Diapositive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pgaignard</dc:creator>
  <cp:lastModifiedBy>nmorilleau</cp:lastModifiedBy>
  <cp:revision>110</cp:revision>
  <dcterms:created xsi:type="dcterms:W3CDTF">2014-06-17T08:16:23Z</dcterms:created>
  <dcterms:modified xsi:type="dcterms:W3CDTF">2016-11-25T14:09:08Z</dcterms:modified>
</cp:coreProperties>
</file>